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06"/>
    <p:restoredTop sz="94713"/>
  </p:normalViewPr>
  <p:slideViewPr>
    <p:cSldViewPr snapToGrid="0">
      <p:cViewPr varScale="1">
        <p:scale>
          <a:sx n="148" d="100"/>
          <a:sy n="148" d="100"/>
        </p:scale>
        <p:origin x="105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10E733-FBB6-E0E7-14EA-1919C7B75F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1FBC2BF-2FB0-9E91-7397-B50BFDF8E2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2D8FBEC-5200-36D3-81C0-F8489093C2E9}"/>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5" name="フッター プレースホルダー 4">
            <a:extLst>
              <a:ext uri="{FF2B5EF4-FFF2-40B4-BE49-F238E27FC236}">
                <a16:creationId xmlns:a16="http://schemas.microsoft.com/office/drawing/2014/main" id="{BEA17543-B843-7E29-8291-494ECB0A3C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B6FE90C-31A0-3DC7-45B7-7C683AA30BAE}"/>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2113320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0F16CF-B3A0-03A7-E8BE-918A401579B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FD8E101-AA61-9BD5-7BE7-802D5782EAB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7F7922-9201-C7F2-7673-37EF432600ED}"/>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5" name="フッター プレースホルダー 4">
            <a:extLst>
              <a:ext uri="{FF2B5EF4-FFF2-40B4-BE49-F238E27FC236}">
                <a16:creationId xmlns:a16="http://schemas.microsoft.com/office/drawing/2014/main" id="{7F67B195-08A8-B2AF-23CB-FDCBD82AC6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6A19433-9271-9035-7A89-ABC7BFB23BB3}"/>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487773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D1B3A19-1DE7-2774-A8B0-85D0666264F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DC1AC5A-DFA9-B235-07FC-D00DE8F35F0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62FEB29-DE58-0F6F-68C1-1A31AD29537D}"/>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5" name="フッター プレースホルダー 4">
            <a:extLst>
              <a:ext uri="{FF2B5EF4-FFF2-40B4-BE49-F238E27FC236}">
                <a16:creationId xmlns:a16="http://schemas.microsoft.com/office/drawing/2014/main" id="{3D954908-3158-2CC5-B291-F4B363662C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269B98-1695-1B1A-76D2-1A80465F1743}"/>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143126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644133-CD9B-2BF7-C206-C397E122EA1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0CE3E0A-A581-7173-743D-C94686EFCC6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A8AB532-4834-F314-4A63-AC08A548A9D2}"/>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5" name="フッター プレースホルダー 4">
            <a:extLst>
              <a:ext uri="{FF2B5EF4-FFF2-40B4-BE49-F238E27FC236}">
                <a16:creationId xmlns:a16="http://schemas.microsoft.com/office/drawing/2014/main" id="{CAE6BA7F-EF10-298C-9629-B59CA34D56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DFE84D-9256-D91F-D162-634E8B1718DB}"/>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2793623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BAB73-8BCA-6F0F-9D29-3D1BC119A0D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780D7CB-8EF1-86D2-5484-112BFC0EE2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7D40B84-F1B3-5159-9F5B-D745EEC48039}"/>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5" name="フッター プレースホルダー 4">
            <a:extLst>
              <a:ext uri="{FF2B5EF4-FFF2-40B4-BE49-F238E27FC236}">
                <a16:creationId xmlns:a16="http://schemas.microsoft.com/office/drawing/2014/main" id="{CFDF3F89-FA05-7AD9-5A76-B9A57C67D82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B4F30B-A71E-4AA0-F560-59CA91C4C662}"/>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380529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32F6F-58F6-653D-F971-52C5C2D2946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D20327-299D-E67B-8474-51BC8048A4A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E3475DB-1DBE-86D4-D3A2-9896A9DB06E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F423BC-1C8A-C47D-6EE2-84B1AC214BD6}"/>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6" name="フッター プレースホルダー 5">
            <a:extLst>
              <a:ext uri="{FF2B5EF4-FFF2-40B4-BE49-F238E27FC236}">
                <a16:creationId xmlns:a16="http://schemas.microsoft.com/office/drawing/2014/main" id="{C689CEF4-F9D1-D24D-D3D6-4524EC15BE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2B9062A-A9E8-EB8E-B742-85DE0EEB66C2}"/>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80034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693D8D-816F-83C1-B08A-7F6FE6975B4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D4A86E-23FA-B9D4-7B7B-A732D3BD8E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D120A48-4451-7835-BF3B-56F096A4780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FFECCC0-6F90-702A-3E36-68AB98C231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184B265-4D82-6E61-6DF2-14011E3D333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C6C010E-4AD0-D183-FC74-95330B55C07E}"/>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8" name="フッター プレースホルダー 7">
            <a:extLst>
              <a:ext uri="{FF2B5EF4-FFF2-40B4-BE49-F238E27FC236}">
                <a16:creationId xmlns:a16="http://schemas.microsoft.com/office/drawing/2014/main" id="{D2E9ABBF-6CED-3F11-3AB8-E02DB7A0DEE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94467D0-3D4D-D234-9AE5-4F87392DC9C9}"/>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218652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543BDB-5AA6-515F-E43F-7A310AB5CA7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3D4DC58-8679-C711-8D57-466519DF9B80}"/>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4" name="フッター プレースホルダー 3">
            <a:extLst>
              <a:ext uri="{FF2B5EF4-FFF2-40B4-BE49-F238E27FC236}">
                <a16:creationId xmlns:a16="http://schemas.microsoft.com/office/drawing/2014/main" id="{D6A5DE3C-FF83-0579-EABD-B1754CD8C00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78B7A66-6104-ABDD-BB7D-D7DA45BFD54C}"/>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320982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716CA2A-827D-AA29-3E4E-38FCC02BB6BD}"/>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3" name="フッター プレースホルダー 2">
            <a:extLst>
              <a:ext uri="{FF2B5EF4-FFF2-40B4-BE49-F238E27FC236}">
                <a16:creationId xmlns:a16="http://schemas.microsoft.com/office/drawing/2014/main" id="{D77D4B77-21C1-0098-2D49-D5AD58FA45D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9BA42FB-11E8-5D5E-3ECF-BC304B69452E}"/>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2639934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7B85D8-75CE-0CD2-3738-BCD70AD8FB2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91F072-1B9F-C7F4-981F-39D34315D6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A152CF0-9293-BF01-4043-49A71593A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50D842D-4667-F5BF-94D7-CCDEF7727B8C}"/>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6" name="フッター プレースホルダー 5">
            <a:extLst>
              <a:ext uri="{FF2B5EF4-FFF2-40B4-BE49-F238E27FC236}">
                <a16:creationId xmlns:a16="http://schemas.microsoft.com/office/drawing/2014/main" id="{A5867968-BE19-92CF-34D0-CCD98605AE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10515EC-9375-8F7D-4A01-F5A0BF1AE742}"/>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3382962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AD5E2F-34A5-03E2-96EF-39DC008A6B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DDF4E20-7BFB-1F12-6299-26A9600215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C2A7BA3-5766-57D4-9018-37E02C60BA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8283CDA-C4AB-3084-E263-429980AFFEC0}"/>
              </a:ext>
            </a:extLst>
          </p:cNvPr>
          <p:cNvSpPr>
            <a:spLocks noGrp="1"/>
          </p:cNvSpPr>
          <p:nvPr>
            <p:ph type="dt" sz="half" idx="10"/>
          </p:nvPr>
        </p:nvSpPr>
        <p:spPr/>
        <p:txBody>
          <a:bodyPr/>
          <a:lstStyle/>
          <a:p>
            <a:fld id="{EB1DC6F8-6253-B743-A447-B5F3C84AAF37}" type="datetimeFigureOut">
              <a:rPr kumimoji="1" lang="ja-JP" altLang="en-US" smtClean="0"/>
              <a:t>2026/3/4</a:t>
            </a:fld>
            <a:endParaRPr kumimoji="1" lang="ja-JP" altLang="en-US"/>
          </a:p>
        </p:txBody>
      </p:sp>
      <p:sp>
        <p:nvSpPr>
          <p:cNvPr id="6" name="フッター プレースホルダー 5">
            <a:extLst>
              <a:ext uri="{FF2B5EF4-FFF2-40B4-BE49-F238E27FC236}">
                <a16:creationId xmlns:a16="http://schemas.microsoft.com/office/drawing/2014/main" id="{1F2AE82A-61B3-823D-E809-5F36C74F8A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BA34140-1C66-4472-1850-48C91BFB528D}"/>
              </a:ext>
            </a:extLst>
          </p:cNvPr>
          <p:cNvSpPr>
            <a:spLocks noGrp="1"/>
          </p:cNvSpPr>
          <p:nvPr>
            <p:ph type="sldNum" sz="quarter" idx="12"/>
          </p:nvPr>
        </p:nvSpPr>
        <p:spPr/>
        <p:txBody>
          <a:body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59877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5799392-033D-DD6E-42BB-6E2AAD5F0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968CF6E-6BE9-88BB-43B0-AAAB8151C1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0BDC42-1AD1-2501-CECC-AE9F3A813E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1DC6F8-6253-B743-A447-B5F3C84AAF37}" type="datetimeFigureOut">
              <a:rPr kumimoji="1" lang="ja-JP" altLang="en-US" smtClean="0"/>
              <a:t>2026/3/4</a:t>
            </a:fld>
            <a:endParaRPr kumimoji="1" lang="ja-JP" altLang="en-US"/>
          </a:p>
        </p:txBody>
      </p:sp>
      <p:sp>
        <p:nvSpPr>
          <p:cNvPr id="5" name="フッター プレースホルダー 4">
            <a:extLst>
              <a:ext uri="{FF2B5EF4-FFF2-40B4-BE49-F238E27FC236}">
                <a16:creationId xmlns:a16="http://schemas.microsoft.com/office/drawing/2014/main" id="{6703D913-3D2E-1597-7685-DE26F670D5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B21C709-4C36-F1D9-0A5F-FBAAAA2D03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154B016-FAE8-E941-8CC8-63FAE28EF983}" type="slidenum">
              <a:rPr kumimoji="1" lang="ja-JP" altLang="en-US" smtClean="0"/>
              <a:t>‹#›</a:t>
            </a:fld>
            <a:endParaRPr kumimoji="1" lang="ja-JP" altLang="en-US"/>
          </a:p>
        </p:txBody>
      </p:sp>
    </p:spTree>
    <p:extLst>
      <p:ext uri="{BB962C8B-B14F-4D97-AF65-F5344CB8AC3E}">
        <p14:creationId xmlns:p14="http://schemas.microsoft.com/office/powerpoint/2010/main" val="1600457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assured.jp/checksheet/share_requests/"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F461C826-2CC5-FCD7-70D0-42FD6B2F9704}"/>
              </a:ext>
            </a:extLst>
          </p:cNvPr>
          <p:cNvPicPr>
            <a:picLocks noChangeAspect="1"/>
          </p:cNvPicPr>
          <p:nvPr/>
        </p:nvPicPr>
        <p:blipFill>
          <a:blip r:embed="rId2"/>
          <a:stretch>
            <a:fillRect/>
          </a:stretch>
        </p:blipFill>
        <p:spPr>
          <a:xfrm>
            <a:off x="0" y="-41770"/>
            <a:ext cx="12194239" cy="1163145"/>
          </a:xfrm>
          <a:prstGeom prst="rect">
            <a:avLst/>
          </a:prstGeom>
        </p:spPr>
      </p:pic>
      <p:sp>
        <p:nvSpPr>
          <p:cNvPr id="6" name="テキスト ボックス 5">
            <a:extLst>
              <a:ext uri="{FF2B5EF4-FFF2-40B4-BE49-F238E27FC236}">
                <a16:creationId xmlns:a16="http://schemas.microsoft.com/office/drawing/2014/main" id="{46516BD4-AA4C-FE8A-E71E-5F8F20E77A54}"/>
              </a:ext>
            </a:extLst>
          </p:cNvPr>
          <p:cNvSpPr txBox="1"/>
          <p:nvPr/>
        </p:nvSpPr>
        <p:spPr>
          <a:xfrm>
            <a:off x="312159" y="377977"/>
            <a:ext cx="6088641" cy="461665"/>
          </a:xfrm>
          <a:prstGeom prst="rect">
            <a:avLst/>
          </a:prstGeom>
          <a:noFill/>
        </p:spPr>
        <p:txBody>
          <a:bodyPr wrap="square">
            <a:spAutoFit/>
          </a:bodyPr>
          <a:lstStyle/>
          <a:p>
            <a:r>
              <a:rPr lang="ja-JP" altLang="en-US" sz="2400">
                <a:latin typeface="MS PGothic" panose="020B0600070205080204" pitchFamily="34" charset="-128"/>
                <a:ea typeface="MS PGothic" panose="020B0600070205080204" pitchFamily="34" charset="-128"/>
              </a:rPr>
              <a:t>お客様へのご説明（メールテンプレ例）</a:t>
            </a:r>
            <a:endParaRPr lang="ja-JP" altLang="en-US" sz="2400"/>
          </a:p>
        </p:txBody>
      </p:sp>
      <p:sp>
        <p:nvSpPr>
          <p:cNvPr id="4" name="テキスト ボックス 3">
            <a:extLst>
              <a:ext uri="{FF2B5EF4-FFF2-40B4-BE49-F238E27FC236}">
                <a16:creationId xmlns:a16="http://schemas.microsoft.com/office/drawing/2014/main" id="{C7A756D3-244E-9568-8934-C653CC527590}"/>
              </a:ext>
            </a:extLst>
          </p:cNvPr>
          <p:cNvSpPr txBox="1"/>
          <p:nvPr/>
        </p:nvSpPr>
        <p:spPr>
          <a:xfrm>
            <a:off x="312159" y="1173925"/>
            <a:ext cx="11877602" cy="5610638"/>
          </a:xfrm>
          <a:prstGeom prst="rect">
            <a:avLst/>
          </a:prstGeom>
          <a:noFill/>
        </p:spPr>
        <p:txBody>
          <a:bodyPr wrap="square">
            <a:spAutoFit/>
          </a:bodyPr>
          <a:lstStyle/>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いつも大変お世話になっております。</a:t>
            </a:r>
          </a:p>
          <a:p>
            <a:pPr marL="0" marR="0" lvl="0" indent="0" algn="l" rtl="0">
              <a:lnSpc>
                <a:spcPct val="150000"/>
              </a:lnSpc>
              <a:spcBef>
                <a:spcPts val="0"/>
              </a:spcBef>
              <a:spcAft>
                <a:spcPts val="0"/>
              </a:spcAft>
              <a:buClr>
                <a:srgbClr val="000000"/>
              </a:buClr>
              <a:buSzPts val="700"/>
              <a:buFont typeface="Arial"/>
              <a:buNone/>
            </a:pP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自社名</a:t>
            </a: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の〇〇でございます。</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この度は、弊社サービスのセキュリティチェックに関しまして、</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ご依頼をいただき誠にありがとうございます。</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当社では現在、お客様の導入審査における工数削減と迅速な情報開示を目的として、</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セキュリティ評価プラットフォーム「</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Assured</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アシュアード）」によるレポート提供に集約しております。</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本メールにレポート内容の一部を抜粋した「サンプル資料」を添付いたしましたので、</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まずは情報の網羅性や視認性の高さをご確認いただいた上で、下記よりレポートのリクエストをお願いいたします。</a:t>
            </a:r>
          </a:p>
          <a:p>
            <a:pPr marL="0" lvl="0" indent="0" algn="l" rtl="0">
              <a:lnSpc>
                <a:spcPct val="150000"/>
              </a:lnSpc>
              <a:spcBef>
                <a:spcPts val="0"/>
              </a:spcBef>
              <a:spcAft>
                <a:spcPts val="0"/>
              </a:spcAft>
              <a:buClr>
                <a:schemeClr val="dk1"/>
              </a:buClr>
              <a:buSzPts val="700"/>
              <a:buFont typeface="Arial"/>
              <a:buNone/>
            </a:pPr>
            <a:endParaRPr lang="ja-JP" altLang="en-US" sz="600" b="1">
              <a:solidFill>
                <a:schemeClr val="dk1"/>
              </a:solidFill>
              <a:latin typeface="MS PGothic" panose="020B0600070205080204" pitchFamily="34" charset="-128"/>
              <a:ea typeface="MS PGothic" panose="020B0600070205080204" pitchFamily="34" charset="-128"/>
              <a:cs typeface="Noto Sans JP"/>
              <a:sym typeface="Noto Sans JP"/>
            </a:endParaRPr>
          </a:p>
          <a:p>
            <a:pPr>
              <a:lnSpc>
                <a:spcPct val="150000"/>
              </a:lnSpc>
              <a:buClr>
                <a:schemeClr val="dk1"/>
              </a:buClr>
              <a:buSzPts val="700"/>
            </a:pPr>
            <a:r>
              <a:rPr lang="en-US" altLang="ja-JP" sz="600" b="1"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b="1">
                <a:solidFill>
                  <a:schemeClr val="dk1"/>
                </a:solidFill>
                <a:latin typeface="MS PGothic" panose="020B0600070205080204" pitchFamily="34" charset="-128"/>
                <a:ea typeface="MS PGothic" panose="020B0600070205080204" pitchFamily="34" charset="-128"/>
                <a:cs typeface="Noto Sans JP"/>
                <a:sym typeface="Noto Sans JP"/>
              </a:rPr>
              <a:t>リクエストページ</a:t>
            </a:r>
            <a:r>
              <a:rPr lang="en" altLang="ja" sz="600" b="1" dirty="0">
                <a:solidFill>
                  <a:schemeClr val="dk1"/>
                </a:solidFill>
                <a:latin typeface="MS PGothic" panose="020B0600070205080204" pitchFamily="34" charset="-128"/>
                <a:ea typeface="MS PGothic" panose="020B0600070205080204" pitchFamily="34" charset="-128"/>
                <a:cs typeface="Noto Sans JP"/>
                <a:sym typeface="Noto Sans JP"/>
              </a:rPr>
              <a:t>URL</a:t>
            </a:r>
            <a:r>
              <a:rPr lang="ja" altLang="en" sz="600" b="1" dirty="0">
                <a:solidFill>
                  <a:schemeClr val="dk1"/>
                </a:solidFill>
                <a:latin typeface="MS PGothic" panose="020B0600070205080204" pitchFamily="34" charset="-128"/>
                <a:ea typeface="MS PGothic" panose="020B0600070205080204" pitchFamily="34" charset="-128"/>
                <a:cs typeface="Noto Sans JP"/>
                <a:sym typeface="Noto Sans JP"/>
              </a:rPr>
              <a:t>：</a:t>
            </a:r>
            <a:r>
              <a:rPr kumimoji="0" lang="en" altLang="ja" sz="600" b="1" i="0" u="sng" strike="noStrike" kern="0" cap="none" spc="0" normalizeH="0" baseline="0" noProof="0" dirty="0">
                <a:ln>
                  <a:noFill/>
                </a:ln>
                <a:solidFill>
                  <a:srgbClr val="0097A7"/>
                </a:solidFill>
                <a:effectLst/>
                <a:uLnTx/>
                <a:uFillTx/>
                <a:latin typeface="MS PGothic" panose="020B0600070205080204" pitchFamily="34" charset="-128"/>
                <a:ea typeface="MS PGothic" panose="020B0600070205080204" pitchFamily="34" charset="-128"/>
                <a:cs typeface="Noto Sans JP"/>
                <a:sym typeface="Noto Sans JP"/>
                <a:hlinkClick r:id="rId3">
                  <a:extLst>
                    <a:ext uri="{A12FA001-AC4F-418D-AE19-62706E023703}">
                      <ahyp:hlinkClr xmlns:ahyp="http://schemas.microsoft.com/office/drawing/2018/hyperlinkcolor" val="tx"/>
                    </a:ext>
                  </a:extLst>
                </a:hlinkClick>
              </a:rPr>
              <a:t>https://c.assured.jp/checksheet/share_requests/</a:t>
            </a:r>
            <a:r>
              <a:rPr kumimoji="0" lang="en" altLang="ja" sz="600" b="1" i="0" u="none" strike="noStrike" kern="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Noto Sans JP"/>
                <a:sym typeface="Noto Sans JP"/>
              </a:rPr>
              <a:t>...]</a:t>
            </a:r>
            <a:r>
              <a:rPr kumimoji="0" lang="ja" altLang="en" sz="500" b="1" i="0" u="none" strike="noStrike" kern="0" cap="none" spc="0" normalizeH="0" baseline="0" noProof="0" dirty="0">
                <a:ln>
                  <a:noFill/>
                </a:ln>
                <a:solidFill>
                  <a:srgbClr val="000000"/>
                </a:solidFill>
                <a:effectLst/>
                <a:uLnTx/>
                <a:uFillTx/>
                <a:latin typeface="MS PGothic" panose="020B0600070205080204" pitchFamily="34" charset="-128"/>
                <a:ea typeface="MS PGothic" panose="020B0600070205080204" pitchFamily="34" charset="-128"/>
                <a:cs typeface="Noto Sans JP"/>
                <a:sym typeface="Noto Sans JP"/>
              </a:rPr>
              <a:t>　</a:t>
            </a:r>
            <a:r>
              <a:rPr lang="en" altLang="ja" sz="600" b="1" dirty="0">
                <a:solidFill>
                  <a:srgbClr val="FF0000"/>
                </a:solidFill>
                <a:latin typeface="MS PGothic" panose="020B0600070205080204" pitchFamily="34" charset="-128"/>
                <a:ea typeface="MS PGothic" panose="020B0600070205080204" pitchFamily="34" charset="-128"/>
                <a:cs typeface="Noto Sans JP"/>
                <a:sym typeface="Noto Sans JP"/>
              </a:rPr>
              <a:t>※</a:t>
            </a:r>
            <a:r>
              <a:rPr lang="ja-JP" altLang="en-US" sz="600" b="1">
                <a:solidFill>
                  <a:srgbClr val="FF0000"/>
                </a:solidFill>
                <a:latin typeface="MS PGothic" panose="020B0600070205080204" pitchFamily="34" charset="-128"/>
                <a:ea typeface="MS PGothic" panose="020B0600070205080204" pitchFamily="34" charset="-128"/>
                <a:cs typeface="Noto Sans JP"/>
                <a:sym typeface="Noto Sans JP"/>
              </a:rPr>
              <a:t>貴社リクエストページの</a:t>
            </a:r>
            <a:r>
              <a:rPr lang="en" altLang="ja" sz="600" b="1" dirty="0">
                <a:solidFill>
                  <a:srgbClr val="FF0000"/>
                </a:solidFill>
                <a:latin typeface="MS PGothic" panose="020B0600070205080204" pitchFamily="34" charset="-128"/>
                <a:ea typeface="MS PGothic" panose="020B0600070205080204" pitchFamily="34" charset="-128"/>
                <a:cs typeface="Noto Sans JP"/>
                <a:sym typeface="Noto Sans JP"/>
              </a:rPr>
              <a:t>URL</a:t>
            </a:r>
            <a:r>
              <a:rPr lang="ja-JP" altLang="en-US" sz="600" b="1">
                <a:solidFill>
                  <a:srgbClr val="FF0000"/>
                </a:solidFill>
                <a:latin typeface="MS PGothic" panose="020B0600070205080204" pitchFamily="34" charset="-128"/>
                <a:ea typeface="MS PGothic" panose="020B0600070205080204" pitchFamily="34" charset="-128"/>
                <a:cs typeface="Noto Sans JP"/>
                <a:sym typeface="Noto Sans JP"/>
              </a:rPr>
              <a:t>を記載</a:t>
            </a:r>
            <a:endParaRPr lang="ja-JP" altLang="en-US" sz="600" b="1">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ja-JP" altLang="en-US" sz="600" b="1">
                <a:solidFill>
                  <a:schemeClr val="dk1"/>
                </a:solidFill>
                <a:latin typeface="MS PGothic" panose="020B0600070205080204" pitchFamily="34" charset="-128"/>
                <a:ea typeface="MS PGothic" panose="020B0600070205080204" pitchFamily="34" charset="-128"/>
                <a:cs typeface="Noto Sans JP"/>
                <a:sym typeface="Noto Sans JP"/>
              </a:rPr>
              <a:t>■ </a:t>
            </a:r>
            <a:r>
              <a:rPr lang="en" altLang="ja" sz="600" b="1" dirty="0">
                <a:solidFill>
                  <a:schemeClr val="dk1"/>
                </a:solidFill>
                <a:latin typeface="MS PGothic" panose="020B0600070205080204" pitchFamily="34" charset="-128"/>
                <a:ea typeface="MS PGothic" panose="020B0600070205080204" pitchFamily="34" charset="-128"/>
                <a:cs typeface="Noto Sans JP"/>
                <a:sym typeface="Noto Sans JP"/>
              </a:rPr>
              <a:t>Assured</a:t>
            </a:r>
            <a:r>
              <a:rPr lang="ja" altLang="en" sz="600" b="1"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b="1">
                <a:solidFill>
                  <a:schemeClr val="dk1"/>
                </a:solidFill>
                <a:latin typeface="MS PGothic" panose="020B0600070205080204" pitchFamily="34" charset="-128"/>
                <a:ea typeface="MS PGothic" panose="020B0600070205080204" pitchFamily="34" charset="-128"/>
                <a:cs typeface="Noto Sans JP"/>
                <a:sym typeface="Noto Sans JP"/>
              </a:rPr>
              <a:t>アシュアード）社レポートについて</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経済産業省「情報セキュリティサービス基準」適合認定を受けた</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第三者機関（株式会社アシュアード：</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https://</a:t>
            </a:r>
            <a:r>
              <a:rPr lang="en" altLang="ja" sz="600" dirty="0" err="1">
                <a:solidFill>
                  <a:schemeClr val="dk1"/>
                </a:solidFill>
                <a:latin typeface="MS PGothic" panose="020B0600070205080204" pitchFamily="34" charset="-128"/>
                <a:ea typeface="MS PGothic" panose="020B0600070205080204" pitchFamily="34" charset="-128"/>
                <a:cs typeface="Noto Sans JP"/>
                <a:sym typeface="Noto Sans JP"/>
              </a:rPr>
              <a:t>assured.jp</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提供のレポートサービスです。</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迅速な審査が可能な「</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Assured</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レポート」をご活用いただくことで、</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従来の個別回答をお待ちいただくことなく、即時に網羅的なセキュリティ体制をご確認いただけます 。</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＜レポートの信頼性について＞</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ISO/IEC27001※1</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NIST SP800-53※2</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といった国際的なセキュリティフレームワーク、</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及び国内の主要なガイドライン（</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ISMAP※3</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にて打ち出されている各種セキュリティ対応をベースに、</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専門資格（</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CISA※4</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を有するセキュリティコンサルタントが昨今のトレンド</a:t>
            </a: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法改正も含め設計した、</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網羅性の高いセキュリティレポートを</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Web</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上で視認性高くご確認頂けるサービスとなっております。</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lvl="0" indent="0" algn="l" rtl="0">
              <a:lnSpc>
                <a:spcPct val="150000"/>
              </a:lnSpc>
              <a:spcBef>
                <a:spcPts val="0"/>
              </a:spcBef>
              <a:spcAft>
                <a:spcPts val="0"/>
              </a:spcAft>
              <a:buClr>
                <a:schemeClr val="dk1"/>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万が一、ご確認いただいた上で不十分な箇所がございましたら、</a:t>
            </a:r>
          </a:p>
          <a:p>
            <a:pPr marL="0" lvl="0" indent="0" algn="l" rtl="0">
              <a:lnSpc>
                <a:spcPct val="150000"/>
              </a:lnSpc>
              <a:spcBef>
                <a:spcPts val="0"/>
              </a:spcBef>
              <a:spcAft>
                <a:spcPts val="0"/>
              </a:spcAft>
              <a:buClr>
                <a:schemeClr val="dk1"/>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その箇所を添えてご提示いただけますと幸いです。何卒よろしくお願い申し上げます。</a:t>
            </a:r>
          </a:p>
          <a:p>
            <a:pPr marL="0" marR="0" lvl="0" indent="0" algn="l" rtl="0">
              <a:lnSpc>
                <a:spcPct val="150000"/>
              </a:lnSpc>
              <a:spcBef>
                <a:spcPts val="0"/>
              </a:spcBef>
              <a:spcAft>
                <a:spcPts val="0"/>
              </a:spcAft>
              <a:buClr>
                <a:srgbClr val="000000"/>
              </a:buClr>
              <a:buSzPts val="700"/>
              <a:buFont typeface="Arial"/>
              <a:buNone/>
            </a:pP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a:t>
            </a:r>
            <a:endParaRPr lang="ja-JP" altLang="en-US" sz="60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※1</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ISO/IEC27001</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ISO</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国際標準化機構）及び</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IEC</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国際電気標準会議）が発行する、情報セキュリティマネジメントシステム（</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ISMS</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に関する国際規格。</a:t>
            </a:r>
          </a:p>
          <a:p>
            <a:pPr marL="0" marR="0" lvl="0" indent="0" algn="l" rtl="0">
              <a:lnSpc>
                <a:spcPct val="150000"/>
              </a:lnSpc>
              <a:spcBef>
                <a:spcPts val="0"/>
              </a:spcBef>
              <a:spcAft>
                <a:spcPts val="0"/>
              </a:spcAft>
              <a:buClr>
                <a:srgbClr val="000000"/>
              </a:buClr>
              <a:buSzPts val="700"/>
              <a:buFont typeface="Arial"/>
              <a:buNone/>
            </a:pP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※2</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NIST SP800-53</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NIST</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米国国立標準技術研究所） が発行する、情報システムおよび組織のためのセキュリティ管理策とプライバシー管理策。</a:t>
            </a:r>
          </a:p>
          <a:p>
            <a:pPr marL="0" marR="0" lvl="0" indent="0" algn="l" rtl="0">
              <a:lnSpc>
                <a:spcPct val="150000"/>
              </a:lnSpc>
              <a:spcBef>
                <a:spcPts val="0"/>
              </a:spcBef>
              <a:spcAft>
                <a:spcPts val="0"/>
              </a:spcAft>
              <a:buClr>
                <a:srgbClr val="000000"/>
              </a:buClr>
              <a:buSzPts val="700"/>
              <a:buFont typeface="Arial"/>
              <a:buNone/>
            </a:pP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※3</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ISMAP</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Information system Security Management and Assessment Program</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政府情報システムのためのセキュリティ評価制度。</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日本政府が求めるセキュリティ要求を満たしているクラウドサービスを予め評価・登録することにより、政府のクラウドサービス調達におけるセキュリティ水準の確保を図り、もってクラウドサービスの円滑な導入に資することを目的とした制度。</a:t>
            </a:r>
          </a:p>
          <a:p>
            <a:pPr marL="0" marR="0" lvl="0" indent="0" algn="l" rtl="0">
              <a:lnSpc>
                <a:spcPct val="150000"/>
              </a:lnSpc>
              <a:spcBef>
                <a:spcPts val="0"/>
              </a:spcBef>
              <a:spcAft>
                <a:spcPts val="0"/>
              </a:spcAft>
              <a:buClr>
                <a:srgbClr val="000000"/>
              </a:buClr>
              <a:buSzPts val="700"/>
              <a:buFont typeface="Arial"/>
              <a:buNone/>
            </a:pPr>
            <a:r>
              <a:rPr lang="en-US" altLang="ja-JP" sz="600" dirty="0">
                <a:solidFill>
                  <a:schemeClr val="dk1"/>
                </a:solidFill>
                <a:latin typeface="MS PGothic" panose="020B0600070205080204" pitchFamily="34" charset="-128"/>
                <a:ea typeface="MS PGothic" panose="020B0600070205080204" pitchFamily="34" charset="-128"/>
                <a:cs typeface="Noto Sans JP"/>
                <a:sym typeface="Noto Sans JP"/>
              </a:rPr>
              <a:t>※4</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CISA (Certified Information Systems Auditor)</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情報システムの監査および、セキュリティ、コントロールに関する高度な知識、技能と経験を有するプロフェッショナルとして</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ISACA</a:t>
            </a: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が認定する国際資格。日本語では「公認情報システム監査人」と称する。</a:t>
            </a:r>
          </a:p>
          <a:p>
            <a:pPr marL="0" marR="0" lvl="0" indent="0" algn="l" rtl="0">
              <a:lnSpc>
                <a:spcPct val="150000"/>
              </a:lnSpc>
              <a:spcBef>
                <a:spcPts val="0"/>
              </a:spcBef>
              <a:spcAft>
                <a:spcPts val="0"/>
              </a:spcAft>
              <a:buClr>
                <a:srgbClr val="000000"/>
              </a:buClr>
              <a:buSzPts val="700"/>
              <a:buFont typeface="Arial"/>
              <a:buNone/>
            </a:pPr>
            <a:r>
              <a:rPr lang="ja-JP" altLang="en-US" sz="600">
                <a:solidFill>
                  <a:schemeClr val="dk1"/>
                </a:solidFill>
                <a:latin typeface="MS PGothic" panose="020B0600070205080204" pitchFamily="34" charset="-128"/>
                <a:ea typeface="MS PGothic" panose="020B0600070205080204" pitchFamily="34" charset="-128"/>
                <a:cs typeface="Noto Sans JP"/>
                <a:sym typeface="Noto Sans JP"/>
              </a:rPr>
              <a:t>　（レポートサービスの詳細はこちらをご覧ください：</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https://</a:t>
            </a:r>
            <a:r>
              <a:rPr lang="en" altLang="ja" sz="600" dirty="0" err="1">
                <a:solidFill>
                  <a:schemeClr val="dk1"/>
                </a:solidFill>
                <a:latin typeface="MS PGothic" panose="020B0600070205080204" pitchFamily="34" charset="-128"/>
                <a:ea typeface="MS PGothic" panose="020B0600070205080204" pitchFamily="34" charset="-128"/>
                <a:cs typeface="Noto Sans JP"/>
                <a:sym typeface="Noto Sans JP"/>
              </a:rPr>
              <a:t>assured.jp</a:t>
            </a:r>
            <a:r>
              <a:rPr lang="en" altLang="ja" sz="600" dirty="0">
                <a:solidFill>
                  <a:schemeClr val="dk1"/>
                </a:solidFill>
                <a:latin typeface="MS PGothic" panose="020B0600070205080204" pitchFamily="34" charset="-128"/>
                <a:ea typeface="MS PGothic" panose="020B0600070205080204" pitchFamily="34" charset="-128"/>
                <a:cs typeface="Noto Sans JP"/>
                <a:sym typeface="Noto Sans JP"/>
              </a:rPr>
              <a:t>/</a:t>
            </a:r>
            <a:r>
              <a:rPr lang="ja" altLang="en" sz="600" dirty="0">
                <a:solidFill>
                  <a:schemeClr val="dk1"/>
                </a:solidFill>
                <a:latin typeface="MS PGothic" panose="020B0600070205080204" pitchFamily="34" charset="-128"/>
                <a:ea typeface="MS PGothic" panose="020B0600070205080204" pitchFamily="34" charset="-128"/>
                <a:cs typeface="Noto Sans JP"/>
                <a:sym typeface="Noto Sans JP"/>
              </a:rPr>
              <a:t>）</a:t>
            </a:r>
            <a:endParaRPr lang="en" altLang="ja-JP" sz="600" dirty="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endParaRPr lang="en" altLang="ja-JP" sz="600" dirty="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endParaRPr lang="en" altLang="ja-JP" sz="600" dirty="0">
              <a:solidFill>
                <a:schemeClr val="dk1"/>
              </a:solidFill>
              <a:latin typeface="MS PGothic" panose="020B0600070205080204" pitchFamily="34" charset="-128"/>
              <a:ea typeface="MS PGothic" panose="020B0600070205080204" pitchFamily="34" charset="-128"/>
              <a:cs typeface="Noto Sans JP"/>
              <a:sym typeface="Noto Sans JP"/>
            </a:endParaRPr>
          </a:p>
          <a:p>
            <a:pPr marL="0" marR="0" lvl="0" indent="0" algn="l" rtl="0">
              <a:lnSpc>
                <a:spcPct val="150000"/>
              </a:lnSpc>
              <a:spcBef>
                <a:spcPts val="0"/>
              </a:spcBef>
              <a:spcAft>
                <a:spcPts val="0"/>
              </a:spcAft>
              <a:buClr>
                <a:srgbClr val="000000"/>
              </a:buClr>
              <a:buSzPts val="700"/>
              <a:buFont typeface="Arial"/>
              <a:buNone/>
            </a:pPr>
            <a:endParaRPr lang="en" altLang="ja-JP" sz="600" dirty="0">
              <a:solidFill>
                <a:schemeClr val="dk1"/>
              </a:solidFill>
              <a:latin typeface="MS PGothic" panose="020B0600070205080204" pitchFamily="34" charset="-128"/>
              <a:ea typeface="MS PGothic" panose="020B0600070205080204" pitchFamily="34" charset="-128"/>
              <a:cs typeface="Noto Sans JP"/>
              <a:sym typeface="Noto Sans JP"/>
            </a:endParaRPr>
          </a:p>
        </p:txBody>
      </p:sp>
      <p:pic>
        <p:nvPicPr>
          <p:cNvPr id="8" name="図 7">
            <a:extLst>
              <a:ext uri="{FF2B5EF4-FFF2-40B4-BE49-F238E27FC236}">
                <a16:creationId xmlns:a16="http://schemas.microsoft.com/office/drawing/2014/main" id="{CCCB0552-D15D-3005-F797-D6DD11C8D3E7}"/>
              </a:ext>
            </a:extLst>
          </p:cNvPr>
          <p:cNvPicPr>
            <a:picLocks noChangeAspect="1"/>
          </p:cNvPicPr>
          <p:nvPr/>
        </p:nvPicPr>
        <p:blipFill>
          <a:blip r:embed="rId4"/>
          <a:stretch>
            <a:fillRect/>
          </a:stretch>
        </p:blipFill>
        <p:spPr>
          <a:xfrm>
            <a:off x="0" y="6369300"/>
            <a:ext cx="12189761" cy="488700"/>
          </a:xfrm>
          <a:prstGeom prst="rect">
            <a:avLst/>
          </a:prstGeom>
        </p:spPr>
      </p:pic>
    </p:spTree>
    <p:extLst>
      <p:ext uri="{BB962C8B-B14F-4D97-AF65-F5344CB8AC3E}">
        <p14:creationId xmlns:p14="http://schemas.microsoft.com/office/powerpoint/2010/main" val="22882782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549</Words>
  <Application>Microsoft Macintosh PowerPoint</Application>
  <PresentationFormat>ワイド画面</PresentationFormat>
  <Paragraphs>39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MS PGothic</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山田 壮馬</dc:creator>
  <cp:lastModifiedBy>山田 壮馬</cp:lastModifiedBy>
  <cp:revision>4</cp:revision>
  <dcterms:created xsi:type="dcterms:W3CDTF">2026-03-04T01:19:48Z</dcterms:created>
  <dcterms:modified xsi:type="dcterms:W3CDTF">2026-03-04T01:36:52Z</dcterms:modified>
</cp:coreProperties>
</file>